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0" r:id="rId4"/>
    <p:sldId id="262" r:id="rId5"/>
    <p:sldId id="265" r:id="rId6"/>
    <p:sldId id="261" r:id="rId7"/>
    <p:sldId id="267" r:id="rId8"/>
    <p:sldId id="263" r:id="rId9"/>
    <p:sldId id="266" r:id="rId10"/>
    <p:sldId id="280" r:id="rId11"/>
    <p:sldId id="269" r:id="rId12"/>
    <p:sldId id="281" r:id="rId13"/>
    <p:sldId id="268" r:id="rId14"/>
    <p:sldId id="264" r:id="rId15"/>
    <p:sldId id="288" r:id="rId16"/>
    <p:sldId id="290" r:id="rId17"/>
    <p:sldId id="271" r:id="rId18"/>
    <p:sldId id="270" r:id="rId19"/>
    <p:sldId id="273" r:id="rId20"/>
    <p:sldId id="282" r:id="rId21"/>
    <p:sldId id="275" r:id="rId22"/>
    <p:sldId id="274" r:id="rId23"/>
    <p:sldId id="278" r:id="rId24"/>
    <p:sldId id="286" r:id="rId25"/>
    <p:sldId id="279" r:id="rId26"/>
    <p:sldId id="277" r:id="rId27"/>
    <p:sldId id="276" r:id="rId28"/>
    <p:sldId id="284" r:id="rId29"/>
    <p:sldId id="289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43A0"/>
    <a:srgbClr val="FA8700"/>
    <a:srgbClr val="972B01"/>
    <a:srgbClr val="B94900"/>
    <a:srgbClr val="712703"/>
    <a:srgbClr val="92300F"/>
    <a:srgbClr val="A9915D"/>
    <a:srgbClr val="AD9861"/>
    <a:srgbClr val="8A733F"/>
    <a:srgbClr val="FCFC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6433" autoAdjust="0"/>
  </p:normalViewPr>
  <p:slideViewPr>
    <p:cSldViewPr snapToGrid="0">
      <p:cViewPr>
        <p:scale>
          <a:sx n="78" d="100"/>
          <a:sy n="78" d="100"/>
        </p:scale>
        <p:origin x="-104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05.09.2019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38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05.09.2019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913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05.09.2019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44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05.09.2019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040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05.09.2019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886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05.09.2019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264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05.09.2019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396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05.09.2019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733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05.09.2019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486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05.09.2019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201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05.09.2019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314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9A218-1BD9-44B7-AD25-60C2204205A7}" type="datetimeFigureOut">
              <a:rPr lang="ru-RU" smtClean="0"/>
              <a:t>05.09.2019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177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479629" y="1073059"/>
            <a:ext cx="519091" cy="99001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69850" h="69850" prst="divot"/>
            </a:sp3d>
          </a:bodyPr>
          <a:lstStyle/>
          <a:p>
            <a:pPr algn="ctr">
              <a:lnSpc>
                <a:spcPts val="7000"/>
              </a:lnSpc>
            </a:pPr>
            <a:endParaRPr lang="ru-RU" sz="6000" b="1" dirty="0" smtClean="0">
              <a:ln w="19050">
                <a:noFill/>
              </a:ln>
              <a:solidFill>
                <a:srgbClr val="9D43A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Nautilus Pompilius" panose="02000000000000000000" pitchFamily="50" charset="-52"/>
              <a:ea typeface="Tahoma" panose="020B0604030504040204" pitchFamily="34" charset="0"/>
              <a:cs typeface="Gotham Pro Black" panose="02000903040000020004" pitchFamily="50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71846" y="313623"/>
            <a:ext cx="753465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Отчёт </a:t>
            </a:r>
            <a:br>
              <a:rPr kumimoji="0" lang="ru-RU" altLang="ru-RU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</a:br>
            <a:r>
              <a:rPr kumimoji="0" lang="ru-RU" altLang="ru-RU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анализа о проделанной работе</a:t>
            </a:r>
            <a:br>
              <a:rPr kumimoji="0" lang="ru-RU" altLang="ru-RU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</a:br>
            <a:r>
              <a:rPr kumimoji="0" lang="ru-RU" altLang="ru-RU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ЛОП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в средней группе №2</a:t>
            </a:r>
            <a:br>
              <a:rPr kumimoji="0" lang="ru-RU" altLang="ru-RU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</a:br>
            <a:r>
              <a:rPr kumimoji="0" lang="ru-RU" altLang="ru-RU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«Ладушки»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МАДОУ д\с № 12</a:t>
            </a:r>
            <a:br>
              <a:rPr kumimoji="0" lang="ru-RU" altLang="ru-RU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</a:br>
            <a:r>
              <a:rPr kumimoji="0" lang="ru-RU" altLang="ru-RU" sz="3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Чебакова</a:t>
            </a:r>
            <a:r>
              <a:rPr kumimoji="0" lang="ru-RU" altLang="ru-RU" sz="3600" b="1" i="0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 С.Г.</a:t>
            </a:r>
            <a:endParaRPr kumimoji="0" lang="ru-RU" sz="36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5526660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24256" y="2060448"/>
            <a:ext cx="6547104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0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anose="03010101010201010101" pitchFamily="66" charset="0"/>
                <a:cs typeface="Arial" charset="0"/>
              </a:rPr>
              <a:t>Мы расскажем вам о том: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0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anose="03010101010201010101" pitchFamily="66" charset="0"/>
                <a:cs typeface="Arial" charset="0"/>
              </a:rPr>
              <a:t>Как мы в садике своем –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0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anose="03010101010201010101" pitchFamily="66" charset="0"/>
                <a:cs typeface="Arial" charset="0"/>
              </a:rPr>
              <a:t>Очень дружно все живем</a:t>
            </a:r>
            <a:r>
              <a:rPr lang="ru-RU" sz="4000" b="1" dirty="0" smtClean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anose="03010101010201010101" pitchFamily="66" charset="0"/>
                <a:cs typeface="Arial" charset="0"/>
              </a:rPr>
              <a:t>!!!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4000" b="1" dirty="0">
              <a:ln w="11430"/>
              <a:gradFill>
                <a:gsLst>
                  <a:gs pos="0">
                    <a:srgbClr val="C0504D">
                      <a:tint val="70000"/>
                      <a:satMod val="245000"/>
                    </a:srgbClr>
                  </a:gs>
                  <a:gs pos="75000">
                    <a:srgbClr val="C0504D">
                      <a:tint val="90000"/>
                      <a:shade val="60000"/>
                      <a:satMod val="240000"/>
                    </a:srgbClr>
                  </a:gs>
                  <a:gs pos="100000">
                    <a:srgbClr val="C0504D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onotype Corsiva" panose="03010101010201010101" pitchFamily="66" charset="0"/>
              <a:cs typeface="Arial" charset="0"/>
            </a:endParaRP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anose="03010101010201010101" pitchFamily="66" charset="0"/>
                <a:cs typeface="Arial" charset="0"/>
              </a:rPr>
              <a:t>Ура! Ура! Ура!</a:t>
            </a: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anose="03010101010201010101" pitchFamily="66" charset="0"/>
                <a:cs typeface="Arial" charset="0"/>
              </a:rPr>
              <a:t>Прекрасная пора,</a:t>
            </a: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anose="03010101010201010101" pitchFamily="66" charset="0"/>
                <a:cs typeface="Arial" charset="0"/>
              </a:rPr>
              <a:t>Когда приходит лето</a:t>
            </a: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anose="03010101010201010101" pitchFamily="66" charset="0"/>
                <a:cs typeface="Arial" charset="0"/>
              </a:rPr>
              <a:t>И стоит жара!</a:t>
            </a:r>
            <a:endParaRPr lang="ru-RU" sz="2800" b="1" dirty="0">
              <a:ln w="11430"/>
              <a:gradFill>
                <a:gsLst>
                  <a:gs pos="0">
                    <a:srgbClr val="C0504D">
                      <a:tint val="70000"/>
                      <a:satMod val="245000"/>
                    </a:srgbClr>
                  </a:gs>
                  <a:gs pos="75000">
                    <a:srgbClr val="C0504D">
                      <a:tint val="90000"/>
                      <a:shade val="60000"/>
                      <a:satMod val="240000"/>
                    </a:srgbClr>
                  </a:gs>
                  <a:gs pos="100000">
                    <a:srgbClr val="C0504D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onotype Corsiva" panose="03010101010201010101" pitchFamily="66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1832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182623" y="943814"/>
            <a:ext cx="677875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Вся работа в летний период была построена в соответствии с утвержденным планом работы на летний период и режимом работы.</a:t>
            </a:r>
          </a:p>
          <a:p>
            <a:pPr indent="457200" algn="just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Весь период бодрствования, кроме сна, проводили на свежем воздухе, время проведения прогулок в летний период увеличилось. В связи с этим повышается двигательная активность детей за счет организации различных видов деятельности на участке – зарядка, спортивные и подвижные игры, развлечения, организация игровой, трудовой, экспериментальной деятельности детей.  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4712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38784" y="1170432"/>
            <a:ext cx="705916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В летний период день начинался с утреннего приема детей, зарядки и заканчивался уходом детей на свежем воздухе, на участке детского сада, беседуя с родителями о самочувствии детей, здоровье, а в непогоду прием и уход детей осуществлялся в группе .</a:t>
            </a:r>
          </a:p>
          <a:p>
            <a:pPr indent="457200" algn="just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Оздоровительная работа основывалась на закаливающих процедурах, таких как: воздушные и солнечные ванны, гимнастика после сна.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0624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6350"/>
            <a:ext cx="9132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50592" y="206567"/>
            <a:ext cx="442569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Я люблю свой детский сад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В нем полным-полно ребят,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Раз, два, три, четыре, пять…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Жаль, что всех не сосчитать,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Может сто их, может двести.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Хорошо, когда мы вместе!</a:t>
            </a: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1728" y="2791890"/>
            <a:ext cx="4734560" cy="35509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408119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2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336" y="143664"/>
            <a:ext cx="3024336" cy="44371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79646">
                <a:lumMod val="75000"/>
              </a:srgb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2720" y="3573016"/>
            <a:ext cx="4139952" cy="31049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945140" y="316836"/>
            <a:ext cx="4962144" cy="267765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Добро пожаловать в группу «Ладушки»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Вот какая красота на участок к нам пришла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Утром в садик все пришли 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Играть с друзьями будем мы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Упражнения, зарядка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Нам нужны как подзарядка.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Monotype Corsiva" panose="03010101010201010101" pitchFamily="66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376" y="3429000"/>
            <a:ext cx="4449286" cy="33369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6179672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3" y="-13311"/>
            <a:ext cx="9132887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" name="TextBox 3"/>
          <p:cNvSpPr txBox="1"/>
          <p:nvPr/>
        </p:nvSpPr>
        <p:spPr>
          <a:xfrm>
            <a:off x="4956429" y="240792"/>
            <a:ext cx="4084320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anose="03010101010201010101" pitchFamily="66" charset="0"/>
              </a:rPr>
              <a:t>Наши Иванушка да </a:t>
            </a:r>
            <a:r>
              <a:rPr lang="ru-RU" sz="2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anose="03010101010201010101" pitchFamily="66" charset="0"/>
              </a:rPr>
              <a:t>Марьюшка</a:t>
            </a:r>
            <a:endParaRPr lang="ru-RU" sz="2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7978" y="961541"/>
            <a:ext cx="3681222" cy="49082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105" y="121920"/>
            <a:ext cx="4468907" cy="33516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772" y="3246930"/>
            <a:ext cx="4797012" cy="35977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0949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2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32" y="329184"/>
            <a:ext cx="2913888" cy="38851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C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8496" y="184912"/>
            <a:ext cx="4998720" cy="37490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3319272"/>
            <a:ext cx="4511040" cy="33832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524256" y="4985712"/>
            <a:ext cx="2950464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Вот как весело у нас!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23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6350"/>
            <a:ext cx="9132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55776" y="316021"/>
            <a:ext cx="6327648" cy="19389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457200" algn="just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Песок – это замечательный материал, используя который можно решить много задач. </a:t>
            </a:r>
          </a:p>
          <a:p>
            <a:pPr indent="457200" algn="just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Это и развитие коммуникативных качеств, игровых навыков, снятие нервного напряжения да и творческие способности  тоже можно проявить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Monotype Corsiva" panose="03010101010201010101" pitchFamily="66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" y="2380488"/>
            <a:ext cx="3864864" cy="28986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7952" y="3218688"/>
            <a:ext cx="4559808" cy="34198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6629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2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24" y="207264"/>
            <a:ext cx="4584192" cy="343814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088" y="3124200"/>
            <a:ext cx="4572000" cy="3429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74336" y="868233"/>
            <a:ext cx="3346704" cy="15696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П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есочница, песочница,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В песке вся детвора.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Построить домик хочется,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Забавная игра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867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6350"/>
            <a:ext cx="9132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8851" y="780288"/>
            <a:ext cx="4315174" cy="15696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В садике любимом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На прогулку ходим,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Мы тут лепим, рисуем, мастерим,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Хороводы водим.</a:t>
            </a:r>
            <a:endParaRPr lang="ru-RU" sz="2400" b="1" dirty="0">
              <a:latin typeface="Monotype Corsiva" panose="03010101010201010101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206" y="231648"/>
            <a:ext cx="4466336" cy="33497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1" y="3142488"/>
            <a:ext cx="4669536" cy="35021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C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31985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2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64" y="222504"/>
            <a:ext cx="4840224" cy="363016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464" y="3429000"/>
            <a:ext cx="4474464" cy="335584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25440" y="1158240"/>
            <a:ext cx="2535936" cy="13234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Живут </a:t>
            </a: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витаминки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 </a:t>
            </a:r>
          </a:p>
          <a:p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В стране </a:t>
            </a: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Витаминии</a:t>
            </a:r>
            <a:endParaRPr lang="ru-RU" sz="2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Monotype Corsiva" panose="03010101010201010101" pitchFamily="66" charset="0"/>
            </a:endParaRPr>
          </a:p>
          <a:p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И в этой стране не бывает уныния!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8206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6350"/>
            <a:ext cx="9132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21536" y="341376"/>
            <a:ext cx="57424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Вот оно какое наше лето…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Дружим мы со всеми вместе!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Не сидим порой на месте!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Monotype Corsiva" panose="03010101010201010101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4" y="1481582"/>
            <a:ext cx="5210048" cy="39075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5008" y="3157728"/>
            <a:ext cx="4763008" cy="35722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87508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2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96" y="170688"/>
            <a:ext cx="3803904" cy="28529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D43A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2971800"/>
            <a:ext cx="5010912" cy="37581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4108704" y="448639"/>
            <a:ext cx="29992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Очень любим мы трудиться и ни капли не лениться!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Monotype Corsiva" panose="03010101010201010101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2336" y="3816096"/>
            <a:ext cx="3316224" cy="15696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Мы трудимся, играем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Немного пошалим – 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И ссоримся и миримся,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И вновь играть спешим!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7431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6350"/>
            <a:ext cx="9132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4800" y="231648"/>
            <a:ext cx="4096512" cy="15696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Закаливающие процедуры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После сна как все проснулись,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Улыбнулись, потянулись.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Мы по коврикам прошлись</a:t>
            </a:r>
            <a:endParaRPr lang="ru-RU" sz="2400" b="1" dirty="0">
              <a:latin typeface="Monotype Corsiva" panose="03010101010201010101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917446"/>
            <a:ext cx="4047744" cy="303580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7216" y="124968"/>
            <a:ext cx="3461734" cy="259630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1312" y="3232509"/>
            <a:ext cx="4588653" cy="3441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79633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3175"/>
            <a:ext cx="9132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82880" y="130540"/>
            <a:ext cx="5510784" cy="15696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Принимала участие в городском конкурсе игр и игровых пособий «Профориентация дошкольника: мир профессий»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Игра «Город профессий»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Monotype Corsiva" panose="03010101010201010101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" y="1853184"/>
            <a:ext cx="4129024" cy="309676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7344" y="1853184"/>
            <a:ext cx="4193254" cy="314494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1568" y="4480560"/>
            <a:ext cx="3169920" cy="237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7087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2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5664" y="207262"/>
            <a:ext cx="5364480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8 июля отмечают праздник 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«День любви и верности!», в котором наша группа принимала участие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84" y="1622178"/>
            <a:ext cx="4343622" cy="32577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0416" y="235385"/>
            <a:ext cx="3649472" cy="27371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1952" y="3251036"/>
            <a:ext cx="4567936" cy="34259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D43A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68512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2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97408" y="280416"/>
            <a:ext cx="5571744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В конце июля  наш город праздновал 433 – </a:t>
            </a:r>
            <a:r>
              <a:rPr lang="ru-RU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летие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 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и , конечно, мы приготовили подарок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Стенгазета, макет города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Monotype Corsiva" panose="03010101010201010101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376" y="1620774"/>
            <a:ext cx="4821936" cy="36164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2544" y="3135058"/>
            <a:ext cx="4744466" cy="35583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537419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6350"/>
            <a:ext cx="9132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41120" y="365760"/>
            <a:ext cx="61935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Наша группа тоже отмечала 28 июля «День рождение группы» нам ровно год!!!</a:t>
            </a:r>
          </a:p>
          <a:p>
            <a:r>
              <a:rPr lang="ru-RU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Квест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-игра «Африка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» в </a:t>
            </a:r>
            <a:r>
              <a:rPr lang="ru-RU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Гилевской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 роще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Monotype Corsiva" panose="03010101010201010101" pitchFamily="66" charset="0"/>
            </a:endParaRPr>
          </a:p>
          <a:p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Все мы дружно там играли и ,конечно, отдыхали</a:t>
            </a:r>
          </a:p>
          <a:p>
            <a:pPr algn="ctr"/>
            <a:endParaRPr lang="ru-RU" sz="2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Monotype Corsiva" panose="03010101010201010101" pitchFamily="66" charset="0"/>
            </a:endParaRPr>
          </a:p>
          <a:p>
            <a:pPr algn="ctr"/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Monotype Corsiva" panose="03010101010201010101" pitchFamily="66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1995996"/>
            <a:ext cx="4468813" cy="34083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360" y="3017520"/>
            <a:ext cx="4998720" cy="374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6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6350"/>
            <a:ext cx="9132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" y="195358"/>
            <a:ext cx="5608320" cy="272529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8770" y="2427935"/>
            <a:ext cx="4539678" cy="303895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71" y="3852672"/>
            <a:ext cx="4317399" cy="289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308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6350"/>
            <a:ext cx="9132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0416" y="195072"/>
            <a:ext cx="4620768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Наши развлечения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«Мы пожарные – отважные!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Monotype Corsiva" panose="03010101010201010101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3520" y="195072"/>
            <a:ext cx="3755136" cy="28163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72" y="1121664"/>
            <a:ext cx="3998976" cy="29992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120" y="3194304"/>
            <a:ext cx="4669536" cy="35021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390144" y="4527280"/>
            <a:ext cx="3694176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В ходе развлечения повторили «Правила пожарной безопасности»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0018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6350"/>
            <a:ext cx="9132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75862" y="193286"/>
            <a:ext cx="7790688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22 августа наша страна отмечала «День Флага России»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В нашем детском саду прошла выставка работ, посвященная данному празднику, в которой наша группа приняла участие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16" y="1463294"/>
            <a:ext cx="4905248" cy="36789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1728" y="3435350"/>
            <a:ext cx="4328160" cy="32461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5291328" y="2462784"/>
            <a:ext cx="30236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Провели мастер-класс</a:t>
            </a:r>
          </a:p>
          <a:p>
            <a:r>
              <a:rPr lang="ru-RU" sz="24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«Наш флаг»</a:t>
            </a:r>
            <a:endParaRPr lang="ru-RU" sz="2400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52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6350"/>
            <a:ext cx="9132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699478" y="324796"/>
            <a:ext cx="5090954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Провели познавательное развлечение «День флага России»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Monotype Corsiva" panose="03010101010201010101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99" y="1299303"/>
            <a:ext cx="4331605" cy="324870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392" y="3310128"/>
            <a:ext cx="4730496" cy="3547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90202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6350"/>
            <a:ext cx="9132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926336" y="355199"/>
            <a:ext cx="4962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Наши именинники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Monotype Corsiva" panose="03010101010201010101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08" y="820166"/>
            <a:ext cx="4433485" cy="332511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6240" y="3142488"/>
            <a:ext cx="4791456" cy="3593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796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6350"/>
            <a:ext cx="9132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75862" y="193286"/>
            <a:ext cx="7790688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Участвовали в акции «Вода – безопасная территория»</a:t>
            </a:r>
          </a:p>
          <a:p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Провели игровое развлечение «Путешествие к озеру», где повторили правила поведения на воде, чем опасен водоём?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Monotype Corsiva" panose="03010101010201010101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72" y="1519682"/>
            <a:ext cx="3998976" cy="299923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928" y="1519682"/>
            <a:ext cx="4089622" cy="306721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2096" y="4159713"/>
            <a:ext cx="3606182" cy="2704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177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6350"/>
            <a:ext cx="9132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96" y="176784"/>
            <a:ext cx="4620768" cy="3465576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2384" y="3008075"/>
            <a:ext cx="5746917" cy="3673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2923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6350"/>
            <a:ext cx="9132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04" y="1074547"/>
            <a:ext cx="3769360" cy="282702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206" y="1111250"/>
            <a:ext cx="3769360" cy="282702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9271" y="3938270"/>
            <a:ext cx="3787309" cy="284048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80" y="3901567"/>
            <a:ext cx="3885184" cy="29138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65166" y="474346"/>
            <a:ext cx="5569490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Рисунки «Правила поведения на воде»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844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6350"/>
            <a:ext cx="9132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70934" y="625364"/>
            <a:ext cx="5669280" cy="255454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Вот оно какое наше лето…</a:t>
            </a:r>
          </a:p>
          <a:p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Славно мы повеселились</a:t>
            </a:r>
          </a:p>
          <a:p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Ещё крепче подружились</a:t>
            </a:r>
          </a:p>
          <a:p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Поплясали, поиграли</a:t>
            </a:r>
          </a:p>
          <a:p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Все вокруг друзьями стали.</a:t>
            </a:r>
            <a:endParaRPr lang="ru-RU" sz="3200" b="1" dirty="0">
              <a:latin typeface="Monotype Corsiva" panose="03010101010201010101" pitchFamily="66" charset="0"/>
            </a:endParaRPr>
          </a:p>
        </p:txBody>
      </p:sp>
      <p:pic>
        <p:nvPicPr>
          <p:cNvPr id="8194" name="Picture 2" descr="https://virt.club/upload/photos/2018/06/GFCXertJHZygMKi3jJz9_01_f281ddfda0b8178added59839a1f5b1e_imag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5418" y="3371600"/>
            <a:ext cx="5928939" cy="3335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8602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288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64208" y="3164264"/>
            <a:ext cx="55778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b="1" dirty="0">
                <a:ln w="10541" cmpd="sng">
                  <a:solidFill>
                    <a:srgbClr val="5B9BD5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5B9BD5">
                        <a:tint val="40000"/>
                        <a:satMod val="250000"/>
                      </a:srgbClr>
                    </a:gs>
                    <a:gs pos="9000">
                      <a:srgbClr val="5B9BD5">
                        <a:tint val="52000"/>
                        <a:satMod val="300000"/>
                      </a:srgbClr>
                    </a:gs>
                    <a:gs pos="50000">
                      <a:srgbClr val="5B9BD5">
                        <a:shade val="20000"/>
                        <a:satMod val="300000"/>
                      </a:srgbClr>
                    </a:gs>
                    <a:gs pos="79000">
                      <a:srgbClr val="5B9BD5">
                        <a:tint val="52000"/>
                        <a:satMod val="300000"/>
                      </a:srgbClr>
                    </a:gs>
                    <a:gs pos="100000">
                      <a:srgbClr val="5B9BD5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425796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1009</TotalTime>
  <Words>603</Words>
  <Application>Microsoft Office PowerPoint</Application>
  <PresentationFormat>Экран (4:3)</PresentationFormat>
  <Paragraphs>81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Горяйнов</dc:creator>
  <cp:lastModifiedBy>маша</cp:lastModifiedBy>
  <cp:revision>98</cp:revision>
  <dcterms:created xsi:type="dcterms:W3CDTF">2013-11-19T05:52:05Z</dcterms:created>
  <dcterms:modified xsi:type="dcterms:W3CDTF">2019-09-05T00:27:15Z</dcterms:modified>
</cp:coreProperties>
</file>